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D0EC0FF-A1A4-4CEF-AE43-85675D5FF130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428A7DC-1CF1-4729-B4B9-134416CA034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Elizabeth I &amp; Abraham Lincoln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</a:t>
            </a:r>
            <a:br>
              <a:rPr lang="en-US" dirty="0" smtClean="0"/>
            </a:br>
            <a:r>
              <a:rPr lang="en-US" dirty="0" smtClean="0"/>
              <a:t>Rhetorical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an </a:t>
            </a:r>
            <a:r>
              <a:rPr lang="en-US" b="1" dirty="0"/>
              <a:t>expression designed to call something to mind without mentioning it explicitly; an indirect or passing reference</a:t>
            </a:r>
            <a:r>
              <a:rPr lang="en-US" b="1" dirty="0" smtClean="0"/>
              <a:t>.</a:t>
            </a:r>
          </a:p>
          <a:p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Used to make an ethical, emotional, and/or logical appeal</a:t>
            </a:r>
          </a:p>
          <a:p>
            <a:endParaRPr lang="en-US" b="1" dirty="0"/>
          </a:p>
          <a:p>
            <a:r>
              <a:rPr lang="en-US" b="1" dirty="0" smtClean="0"/>
              <a:t>Lincoln</a:t>
            </a:r>
          </a:p>
          <a:p>
            <a:pPr lvl="1"/>
            <a:r>
              <a:rPr lang="en-US" b="1" dirty="0" smtClean="0"/>
              <a:t>“…but let us judge not, that we be not judged” (Lines 36-37)</a:t>
            </a:r>
          </a:p>
          <a:p>
            <a:pPr lvl="2"/>
            <a:r>
              <a:rPr lang="en-US" b="1" dirty="0" smtClean="0"/>
              <a:t>Paraphrased Matthew 7:1</a:t>
            </a:r>
          </a:p>
          <a:p>
            <a:pPr lvl="2"/>
            <a:r>
              <a:rPr lang="en-US" b="1" dirty="0" smtClean="0"/>
              <a:t>Paragraph 3---Biblical Allusions (ethos)</a:t>
            </a:r>
            <a:endParaRPr lang="en-US" b="1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274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4000" b="1" dirty="0" smtClean="0"/>
              <a:t>Queen Elizabeth I vows to “live and die amongst her people” even though she is merely “a weak and feeble woman,” and as a result, she humbles herself to her people.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66801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the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600" b="1" dirty="0" smtClean="0"/>
              <a:t>1. Address the prompt</a:t>
            </a:r>
          </a:p>
          <a:p>
            <a:pPr marL="114300" indent="0">
              <a:buNone/>
            </a:pPr>
            <a:endParaRPr lang="en-US" sz="1600" b="1" dirty="0" smtClean="0"/>
          </a:p>
          <a:p>
            <a:pPr marL="114300" indent="0">
              <a:buNone/>
            </a:pPr>
            <a:r>
              <a:rPr lang="en-US" sz="1600" b="1" dirty="0" smtClean="0"/>
              <a:t>2. Make a claim about the purpose/</a:t>
            </a:r>
            <a:r>
              <a:rPr lang="en-US" sz="1600" b="1" dirty="0" err="1" smtClean="0"/>
              <a:t>exigence</a:t>
            </a:r>
            <a:r>
              <a:rPr lang="en-US" sz="1600" b="1" dirty="0" smtClean="0"/>
              <a:t> of the essay. </a:t>
            </a:r>
          </a:p>
          <a:p>
            <a:pPr marL="617220" lvl="2">
              <a:buClr>
                <a:schemeClr val="accent1"/>
              </a:buClr>
            </a:pPr>
            <a:r>
              <a:rPr lang="en-US" sz="1600" b="1" dirty="0"/>
              <a:t>What do they want and how do they do it? </a:t>
            </a:r>
            <a:endParaRPr lang="en-US" sz="1600" b="1" dirty="0" smtClean="0"/>
          </a:p>
          <a:p>
            <a:pPr marL="388620" lvl="2" indent="0">
              <a:buClr>
                <a:schemeClr val="accent1"/>
              </a:buClr>
              <a:buNone/>
            </a:pPr>
            <a:endParaRPr lang="en-US" sz="1600" b="1" dirty="0" smtClean="0"/>
          </a:p>
          <a:p>
            <a:pPr marL="114300" indent="0">
              <a:buNone/>
            </a:pPr>
            <a:r>
              <a:rPr lang="en-US" sz="1600" b="1" dirty="0" smtClean="0"/>
              <a:t>3. Establish how they do this with specific examples of rhetorical devices/diction/syntax.</a:t>
            </a:r>
          </a:p>
          <a:p>
            <a:pPr marL="114300" indent="0">
              <a:buNone/>
            </a:pPr>
            <a:endParaRPr lang="en-US" sz="1600" b="1" dirty="0" smtClean="0"/>
          </a:p>
          <a:p>
            <a:pPr marL="114300" indent="0">
              <a:buNone/>
            </a:pPr>
            <a:r>
              <a:rPr lang="en-US" sz="1600" b="1" dirty="0" smtClean="0"/>
              <a:t>4. Don’t show the reader how well you know the rhetorical terms, show them how well you can analyze the essay. You must show that you “get it.”</a:t>
            </a:r>
          </a:p>
          <a:p>
            <a:pPr marL="114300" indent="0">
              <a:buNone/>
            </a:pPr>
            <a:endParaRPr lang="en-US" sz="1600" b="1" dirty="0" smtClean="0"/>
          </a:p>
          <a:p>
            <a:pPr marL="114300" indent="0">
              <a:buNone/>
            </a:pPr>
            <a:r>
              <a:rPr lang="en-US" sz="1600" b="1" dirty="0" smtClean="0"/>
              <a:t>5. Fully develop your claims (what)/warrant (how)/impact (why).</a:t>
            </a:r>
          </a:p>
          <a:p>
            <a:pPr marL="114300" indent="0">
              <a:buNone/>
            </a:pPr>
            <a:endParaRPr lang="en-US" sz="1600" b="1" dirty="0" smtClean="0"/>
          </a:p>
          <a:p>
            <a:pPr marL="114300" indent="0">
              <a:buNone/>
            </a:pPr>
            <a:r>
              <a:rPr lang="en-US" sz="1600" b="1" dirty="0" smtClean="0"/>
              <a:t>6. </a:t>
            </a:r>
            <a:r>
              <a:rPr lang="en-US" sz="1600" b="1" dirty="0"/>
              <a:t>Use the essay. </a:t>
            </a:r>
            <a:endParaRPr lang="en-US" sz="1600" b="1" dirty="0" smtClean="0"/>
          </a:p>
          <a:p>
            <a:pPr marL="114300" indent="0">
              <a:buNone/>
            </a:pPr>
            <a:endParaRPr lang="en-US" sz="1600" b="1" dirty="0" smtClean="0"/>
          </a:p>
          <a:p>
            <a:pPr marL="114300" indent="0">
              <a:buNone/>
            </a:pPr>
            <a:r>
              <a:rPr lang="en-US" sz="1600" b="1" dirty="0"/>
              <a:t>7</a:t>
            </a:r>
            <a:r>
              <a:rPr lang="en-US" sz="1600" b="1" dirty="0" smtClean="0"/>
              <a:t>. Tie ideas/points back to your thesis/claim.</a:t>
            </a:r>
          </a:p>
        </p:txBody>
      </p:sp>
    </p:spTree>
    <p:extLst>
      <p:ext uri="{BB962C8B-B14F-4D97-AF65-F5344CB8AC3E}">
        <p14:creationId xmlns:p14="http://schemas.microsoft.com/office/powerpoint/2010/main" val="421789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Familiar with…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>
                <a:sym typeface="Wingdings" pitchFamily="2" charset="2"/>
              </a:rPr>
              <a:t>Imagery</a:t>
            </a:r>
          </a:p>
          <a:p>
            <a:pPr lvl="1"/>
            <a:r>
              <a:rPr lang="en-US" dirty="0">
                <a:sym typeface="Wingdings" pitchFamily="2" charset="2"/>
              </a:rPr>
              <a:t>Diction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Connotation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Denotation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Figurative language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Analogy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Metaphor</a:t>
            </a:r>
            <a:endParaRPr lang="en-US" dirty="0">
              <a:sym typeface="Wingdings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Juxtaposition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ym typeface="Wingdings" pitchFamily="2" charset="2"/>
              </a:rPr>
              <a:t> T</a:t>
            </a:r>
            <a:r>
              <a:rPr lang="en-US" b="1" dirty="0" smtClean="0"/>
              <a:t>he </a:t>
            </a:r>
            <a:r>
              <a:rPr lang="en-US" b="1" dirty="0"/>
              <a:t>fact of two things being seen or placed close together with contrasting effect</a:t>
            </a:r>
            <a:r>
              <a:rPr lang="en-US" b="1" dirty="0" smtClean="0"/>
              <a:t>.</a:t>
            </a:r>
          </a:p>
          <a:p>
            <a:r>
              <a:rPr lang="en-US" b="1" dirty="0" smtClean="0">
                <a:sym typeface="Wingdings" pitchFamily="2" charset="2"/>
              </a:rPr>
              <a:t>helps make a logical appeal </a:t>
            </a:r>
          </a:p>
          <a:p>
            <a:endParaRPr lang="en-US" b="1" dirty="0"/>
          </a:p>
          <a:p>
            <a:r>
              <a:rPr lang="en-US" b="1" dirty="0" smtClean="0"/>
              <a:t>Elizabeth I</a:t>
            </a:r>
          </a:p>
          <a:p>
            <a:pPr lvl="1"/>
            <a:r>
              <a:rPr lang="en-US" b="1" dirty="0" smtClean="0"/>
              <a:t>“We have been persuaded by some that are careful of our safety…</a:t>
            </a:r>
            <a:r>
              <a:rPr lang="en-US" b="1" dirty="0" smtClean="0">
                <a:solidFill>
                  <a:srgbClr val="FF0000"/>
                </a:solidFill>
              </a:rPr>
              <a:t>but</a:t>
            </a:r>
            <a:r>
              <a:rPr lang="en-US" b="1" dirty="0" smtClean="0"/>
              <a:t> I assure you I do not desire to live to distrust my faithful and loving people” (Lines 2-3)</a:t>
            </a:r>
          </a:p>
          <a:p>
            <a:pPr marL="411480" lvl="1" indent="0">
              <a:buNone/>
            </a:pPr>
            <a:r>
              <a:rPr lang="en-US" sz="2400" b="1" dirty="0" smtClean="0"/>
              <a:t>Abraham Lincoln</a:t>
            </a:r>
          </a:p>
          <a:p>
            <a:pPr lvl="1"/>
            <a:r>
              <a:rPr lang="en-US" b="1" dirty="0" smtClean="0"/>
              <a:t>Second Inaugural Address </a:t>
            </a:r>
            <a:r>
              <a:rPr lang="en-US" b="1" dirty="0" smtClean="0">
                <a:solidFill>
                  <a:srgbClr val="FF0000"/>
                </a:solidFill>
              </a:rPr>
              <a:t>vs. </a:t>
            </a:r>
            <a:r>
              <a:rPr lang="en-US" b="1" dirty="0" smtClean="0"/>
              <a:t>First, four years earlier</a:t>
            </a:r>
          </a:p>
          <a:p>
            <a:pPr lvl="1"/>
            <a:r>
              <a:rPr lang="en-US" b="1" dirty="0" smtClean="0"/>
              <a:t>“Both parties deprecated war,</a:t>
            </a:r>
            <a:r>
              <a:rPr lang="en-US" b="1" dirty="0" smtClean="0">
                <a:solidFill>
                  <a:srgbClr val="FF0000"/>
                </a:solidFill>
              </a:rPr>
              <a:t> but </a:t>
            </a:r>
            <a:r>
              <a:rPr lang="en-US" b="1" dirty="0" smtClean="0"/>
              <a:t>one of them would make war rather than let the nation survive, and the other would accept war rather than let it perish” (Lines 18-20)</a:t>
            </a:r>
          </a:p>
        </p:txBody>
      </p:sp>
    </p:spTree>
    <p:extLst>
      <p:ext uri="{BB962C8B-B14F-4D97-AF65-F5344CB8AC3E}">
        <p14:creationId xmlns:p14="http://schemas.microsoft.com/office/powerpoint/2010/main" val="376245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a </a:t>
            </a:r>
            <a:r>
              <a:rPr lang="en-US" b="1" dirty="0"/>
              <a:t>person or thing that is the </a:t>
            </a:r>
            <a:r>
              <a:rPr lang="en-US" b="1" dirty="0">
                <a:solidFill>
                  <a:srgbClr val="FF0000"/>
                </a:solidFill>
              </a:rPr>
              <a:t>direct opposite </a:t>
            </a:r>
            <a:r>
              <a:rPr lang="en-US" b="1" dirty="0"/>
              <a:t>of someone or something </a:t>
            </a:r>
            <a:r>
              <a:rPr lang="en-US" b="1" dirty="0" smtClean="0"/>
              <a:t>else.</a:t>
            </a:r>
          </a:p>
          <a:p>
            <a:r>
              <a:rPr lang="en-US" b="1" dirty="0" smtClean="0">
                <a:sym typeface="Wingdings" pitchFamily="2" charset="2"/>
              </a:rPr>
              <a:t>used to make a logical or emotional appeal</a:t>
            </a:r>
          </a:p>
          <a:p>
            <a:r>
              <a:rPr lang="en-US" b="1" dirty="0" smtClean="0">
                <a:sym typeface="Wingdings" pitchFamily="2" charset="2"/>
              </a:rPr>
              <a:t>Often a contrast in diction </a:t>
            </a:r>
            <a:r>
              <a:rPr lang="en-US" sz="2000" b="1" dirty="0" smtClean="0">
                <a:sym typeface="Wingdings" pitchFamily="2" charset="2"/>
              </a:rPr>
              <a:t>(hot is the antithesis of cold)</a:t>
            </a:r>
          </a:p>
          <a:p>
            <a:endParaRPr lang="en-US" b="1" dirty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Lincoln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“While the inaugural address was being delivered from this place, devoted altogether to saving the Union without war,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insurgent agents were in the city seeking to destroy it without war” (Lines 15-17)</a:t>
            </a:r>
          </a:p>
          <a:p>
            <a:pPr lvl="1"/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41148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6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repeated </a:t>
            </a:r>
            <a:r>
              <a:rPr lang="en-US" b="1" dirty="0"/>
              <a:t>syntactical similarities introduced for rhetorical effect </a:t>
            </a:r>
            <a:endParaRPr lang="en-US" b="1" dirty="0" smtClean="0"/>
          </a:p>
          <a:p>
            <a:r>
              <a:rPr lang="en-US" b="1" dirty="0" smtClean="0">
                <a:sym typeface="Wingdings" pitchFamily="2" charset="2"/>
              </a:rPr>
              <a:t> used for emotional and logical appeals</a:t>
            </a:r>
          </a:p>
          <a:p>
            <a:endParaRPr lang="en-US" b="1" dirty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Elizabeth I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“…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 myself will </a:t>
            </a:r>
            <a:r>
              <a:rPr lang="en-US" b="1" dirty="0" smtClean="0">
                <a:sym typeface="Wingdings" pitchFamily="2" charset="2"/>
              </a:rPr>
              <a:t>take up arms,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I myself will</a:t>
            </a:r>
            <a:r>
              <a:rPr lang="en-US" b="1" dirty="0" smtClean="0">
                <a:solidFill>
                  <a:schemeClr val="accent6"/>
                </a:solidFill>
                <a:sym typeface="Wingdings" pitchFamily="2" charset="2"/>
              </a:rPr>
              <a:t> be </a:t>
            </a:r>
            <a:r>
              <a:rPr lang="en-US" b="1" dirty="0" smtClean="0">
                <a:sym typeface="Wingdings" pitchFamily="2" charset="2"/>
              </a:rPr>
              <a:t>your general” (Lines15-16)</a:t>
            </a:r>
          </a:p>
          <a:p>
            <a:pPr marL="411480" lvl="1" indent="0">
              <a:buNone/>
            </a:pPr>
            <a:endParaRPr lang="en-US" b="1" dirty="0">
              <a:sym typeface="Wingdings" pitchFamily="2" charset="2"/>
            </a:endParaRPr>
          </a:p>
          <a:p>
            <a:pPr marL="411480" lvl="1" indent="0">
              <a:buNone/>
            </a:pPr>
            <a:r>
              <a:rPr lang="en-US" b="1" dirty="0" smtClean="0">
                <a:sym typeface="Wingdings" pitchFamily="2" charset="2"/>
              </a:rPr>
              <a:t>Lincoln </a:t>
            </a:r>
          </a:p>
          <a:p>
            <a:pPr marL="411480" lvl="1" indent="0">
              <a:buNone/>
            </a:pPr>
            <a:r>
              <a:rPr lang="en-US" b="1" dirty="0">
                <a:sym typeface="Wingdings" pitchFamily="2" charset="2"/>
              </a:rPr>
              <a:t>	</a:t>
            </a:r>
            <a:r>
              <a:rPr lang="en-US" b="1" dirty="0" smtClean="0">
                <a:sym typeface="Wingdings" pitchFamily="2" charset="2"/>
              </a:rPr>
              <a:t>Parallelism galore in GETTYSBURG ADDRESS (just wait ;-)</a:t>
            </a:r>
            <a:endParaRPr lang="en-US" b="1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1646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is </a:t>
            </a:r>
            <a:r>
              <a:rPr lang="en-US" b="1" dirty="0"/>
              <a:t>the simple repeating of a word, within a </a:t>
            </a:r>
            <a:r>
              <a:rPr lang="en-US" b="1" dirty="0" smtClean="0"/>
              <a:t>sentence, phrase, or larger text, </a:t>
            </a:r>
            <a:r>
              <a:rPr lang="en-US" b="1" dirty="0"/>
              <a:t>with no particular placement of the words, in order to provide </a:t>
            </a:r>
            <a:r>
              <a:rPr lang="en-US" b="1" dirty="0" smtClean="0"/>
              <a:t>emphasis</a:t>
            </a:r>
          </a:p>
          <a:p>
            <a:r>
              <a:rPr lang="en-US" b="1" dirty="0" smtClean="0">
                <a:sym typeface="Wingdings" pitchFamily="2" charset="2"/>
              </a:rPr>
              <a:t>used to make an ethical or emotional appeal </a:t>
            </a:r>
          </a:p>
          <a:p>
            <a:pPr marL="342900" lvl="1">
              <a:buClr>
                <a:schemeClr val="accent1"/>
              </a:buClr>
            </a:pPr>
            <a:endParaRPr lang="en-US" b="1" dirty="0" smtClean="0">
              <a:sym typeface="Wingdings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en-US" b="1" dirty="0" smtClean="0">
                <a:sym typeface="Wingdings" pitchFamily="2" charset="2"/>
              </a:rPr>
              <a:t>Elizabeth I</a:t>
            </a:r>
          </a:p>
          <a:p>
            <a:pPr marL="617220" lvl="2">
              <a:buClr>
                <a:schemeClr val="accent1"/>
              </a:buClr>
            </a:pPr>
            <a:r>
              <a:rPr lang="en-US" b="1" dirty="0" smtClean="0">
                <a:sym typeface="Wingdings" pitchFamily="2" charset="2"/>
              </a:rPr>
              <a:t>“to </a:t>
            </a:r>
            <a:r>
              <a:rPr lang="en-US" b="1" dirty="0">
                <a:sym typeface="Wingdings" pitchFamily="2" charset="2"/>
              </a:rPr>
              <a:t>lay down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for my God</a:t>
            </a:r>
            <a:r>
              <a:rPr lang="en-US" b="1" dirty="0">
                <a:sym typeface="Wingdings" pitchFamily="2" charset="2"/>
              </a:rPr>
              <a:t>, and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for my kingdom</a:t>
            </a:r>
            <a:r>
              <a:rPr lang="en-US" b="1" dirty="0">
                <a:sym typeface="Wingdings" pitchFamily="2" charset="2"/>
              </a:rPr>
              <a:t>, and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my people</a:t>
            </a:r>
            <a:r>
              <a:rPr lang="en-US" b="1" dirty="0">
                <a:sym typeface="Wingdings" pitchFamily="2" charset="2"/>
              </a:rPr>
              <a:t>,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my </a:t>
            </a:r>
            <a:r>
              <a:rPr lang="en-US" b="1" dirty="0" err="1">
                <a:solidFill>
                  <a:srgbClr val="FF0000"/>
                </a:solidFill>
                <a:sym typeface="Wingdings" pitchFamily="2" charset="2"/>
              </a:rPr>
              <a:t>honour</a:t>
            </a:r>
            <a:r>
              <a:rPr lang="en-US" b="1" dirty="0">
                <a:sym typeface="Wingdings" pitchFamily="2" charset="2"/>
              </a:rPr>
              <a:t>, and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my blood</a:t>
            </a:r>
            <a:r>
              <a:rPr lang="en-US" b="1" dirty="0">
                <a:sym typeface="Wingdings" pitchFamily="2" charset="2"/>
              </a:rPr>
              <a:t>” (Lines 9-11</a:t>
            </a:r>
            <a:r>
              <a:rPr lang="en-US" b="1" dirty="0" smtClean="0">
                <a:sym typeface="Wingdings" pitchFamily="2" charset="2"/>
              </a:rPr>
              <a:t>)</a:t>
            </a:r>
          </a:p>
          <a:p>
            <a:pPr marL="388620" lvl="2" indent="0">
              <a:buClr>
                <a:schemeClr val="accent1"/>
              </a:buClr>
              <a:buNone/>
            </a:pPr>
            <a:endParaRPr lang="en-US" b="1" dirty="0" smtClean="0">
              <a:sym typeface="Wingdings" pitchFamily="2" charset="2"/>
            </a:endParaRPr>
          </a:p>
          <a:p>
            <a:pPr marL="617220" lvl="2">
              <a:buClr>
                <a:schemeClr val="accent1"/>
              </a:buClr>
            </a:pPr>
            <a:r>
              <a:rPr lang="en-US" b="1" dirty="0">
                <a:sym typeface="Wingdings" pitchFamily="2" charset="2"/>
              </a:rPr>
              <a:t>“…not doubting but by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your obedience </a:t>
            </a:r>
            <a:r>
              <a:rPr lang="en-US" b="1" dirty="0">
                <a:sym typeface="Wingdings" pitchFamily="2" charset="2"/>
              </a:rPr>
              <a:t>to my general,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by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your concord</a:t>
            </a:r>
            <a:r>
              <a:rPr lang="en-US" b="1" dirty="0">
                <a:sym typeface="Wingdings" pitchFamily="2" charset="2"/>
              </a:rPr>
              <a:t> in the camp, and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 your </a:t>
            </a:r>
            <a:r>
              <a:rPr lang="en-US" b="1" dirty="0" err="1">
                <a:solidFill>
                  <a:srgbClr val="FF0000"/>
                </a:solidFill>
                <a:sym typeface="Wingdings" pitchFamily="2" charset="2"/>
              </a:rPr>
              <a:t>valour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in the field” (Lines 21-22)</a:t>
            </a:r>
            <a:endParaRPr lang="en-US" b="1" dirty="0"/>
          </a:p>
          <a:p>
            <a:pPr marL="114300" indent="0">
              <a:buNone/>
            </a:pPr>
            <a:endParaRPr lang="en-US" b="1" dirty="0" smtClean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Lincoln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Paragraph 3, repetition of plural pronouns at beginning of sentence “Neither,” “Each,” “Both”</a:t>
            </a:r>
          </a:p>
          <a:p>
            <a:pPr lvl="2"/>
            <a:r>
              <a:rPr lang="en-US" b="1" dirty="0" smtClean="0">
                <a:sym typeface="Wingdings" pitchFamily="2" charset="2"/>
              </a:rPr>
              <a:t>Shows unity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93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Polysyndeton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use </a:t>
            </a:r>
            <a:r>
              <a:rPr lang="en-US" dirty="0"/>
              <a:t>of several conjunctions in close </a:t>
            </a:r>
            <a:r>
              <a:rPr lang="en-US" dirty="0" smtClean="0"/>
              <a:t>succession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Increases </a:t>
            </a:r>
            <a:r>
              <a:rPr lang="en-US" dirty="0"/>
              <a:t>the rhythm of </a:t>
            </a:r>
            <a:r>
              <a:rPr lang="en-US" dirty="0" smtClean="0"/>
              <a:t>prose (speeds </a:t>
            </a:r>
            <a:r>
              <a:rPr lang="en-US" dirty="0"/>
              <a:t>or </a:t>
            </a:r>
            <a:r>
              <a:rPr lang="en-US" dirty="0" smtClean="0"/>
              <a:t>slows </a:t>
            </a:r>
            <a:r>
              <a:rPr lang="en-US" dirty="0"/>
              <a:t>its </a:t>
            </a:r>
            <a:r>
              <a:rPr lang="en-US" dirty="0" smtClean="0"/>
              <a:t>pace)</a:t>
            </a:r>
          </a:p>
          <a:p>
            <a:r>
              <a:rPr lang="en-US" dirty="0" smtClean="0"/>
              <a:t>Creates a childlike enthusiasm </a:t>
            </a:r>
          </a:p>
          <a:p>
            <a:r>
              <a:rPr lang="en-US" dirty="0" smtClean="0"/>
              <a:t>Creates a </a:t>
            </a:r>
            <a:r>
              <a:rPr lang="en-US" dirty="0"/>
              <a:t>sense of being </a:t>
            </a:r>
            <a:r>
              <a:rPr lang="en-US" dirty="0" smtClean="0"/>
              <a:t>overwhelmed</a:t>
            </a:r>
          </a:p>
          <a:p>
            <a:endParaRPr lang="en-US" dirty="0"/>
          </a:p>
          <a:p>
            <a:pPr marL="342900" lvl="1">
              <a:buClr>
                <a:schemeClr val="accent1"/>
              </a:buClr>
            </a:pP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Elizabeth I</a:t>
            </a:r>
          </a:p>
          <a:p>
            <a:pPr marL="617220" lvl="2">
              <a:buClr>
                <a:schemeClr val="accent1"/>
              </a:buClr>
            </a:pP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“to lay down for my God,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and for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my kingdom,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and my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people, my </a:t>
            </a:r>
            <a:r>
              <a:rPr lang="en-US" b="1" dirty="0" err="1">
                <a:solidFill>
                  <a:schemeClr val="tx1"/>
                </a:solidFill>
                <a:sym typeface="Wingdings" pitchFamily="2" charset="2"/>
              </a:rPr>
              <a:t>honour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and my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blood” (Lines 9-11)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2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Anaphora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Specific type of repetition </a:t>
            </a:r>
          </a:p>
          <a:p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/>
              <a:t>Repetition of one or more words at the head of consecutive phrases, clauses, or </a:t>
            </a:r>
            <a:r>
              <a:rPr lang="en-US" b="1" dirty="0" smtClean="0"/>
              <a:t>sentences</a:t>
            </a:r>
          </a:p>
          <a:p>
            <a:r>
              <a:rPr lang="en-US" b="1" dirty="0" smtClean="0">
                <a:sym typeface="Wingdings" pitchFamily="2" charset="2"/>
              </a:rPr>
              <a:t> Used to make an emotional appeal</a:t>
            </a:r>
          </a:p>
          <a:p>
            <a:endParaRPr lang="en-US" b="1" dirty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Lincoln 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“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With </a:t>
            </a:r>
            <a:r>
              <a:rPr lang="en-US" b="1" dirty="0" smtClean="0">
                <a:sym typeface="Wingdings" pitchFamily="2" charset="2"/>
              </a:rPr>
              <a:t>malice toward none,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with</a:t>
            </a:r>
            <a:r>
              <a:rPr lang="en-US" b="1" dirty="0" smtClean="0">
                <a:sym typeface="Wingdings" pitchFamily="2" charset="2"/>
              </a:rPr>
              <a:t> clarity for all,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with</a:t>
            </a:r>
            <a:r>
              <a:rPr lang="en-US" b="1" dirty="0" smtClean="0">
                <a:sym typeface="Wingdings" pitchFamily="2" charset="2"/>
              </a:rPr>
              <a:t> firmness in the right as God gives us to see the right” (Lines 54-55)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“…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</a:t>
            </a:r>
            <a:r>
              <a:rPr lang="en-US" b="1" dirty="0" smtClean="0">
                <a:sym typeface="Wingdings" pitchFamily="2" charset="2"/>
              </a:rPr>
              <a:t> bind up the nation’s wounds,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to </a:t>
            </a:r>
            <a:r>
              <a:rPr lang="en-US" b="1" dirty="0" smtClean="0">
                <a:sym typeface="Wingdings" pitchFamily="2" charset="2"/>
              </a:rPr>
              <a:t>care for him who shall have borne the battle and for his widow and his orphan,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to </a:t>
            </a:r>
            <a:r>
              <a:rPr lang="en-US" b="1" dirty="0" smtClean="0">
                <a:sym typeface="Wingdings" pitchFamily="2" charset="2"/>
              </a:rPr>
              <a:t>do all which may achieve and cherish…” (Lines 56-57)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642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Chiasmus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A reversal </a:t>
            </a:r>
            <a:r>
              <a:rPr lang="en-US" b="1" dirty="0"/>
              <a:t>of grammatical order from one phrase to the </a:t>
            </a:r>
            <a:r>
              <a:rPr lang="en-US" b="1" dirty="0" smtClean="0"/>
              <a:t>next</a:t>
            </a:r>
            <a:r>
              <a:rPr lang="en-US" b="1" dirty="0"/>
              <a:t> </a:t>
            </a:r>
            <a:r>
              <a:rPr lang="en-US" b="1" dirty="0" smtClean="0"/>
              <a:t>(think mirror image)</a:t>
            </a:r>
          </a:p>
          <a:p>
            <a:r>
              <a:rPr lang="en-US" b="1" dirty="0" smtClean="0">
                <a:sym typeface="Wingdings" pitchFamily="2" charset="2"/>
              </a:rPr>
              <a:t>Used to make an emotional or logical appeal</a:t>
            </a:r>
          </a:p>
          <a:p>
            <a:endParaRPr lang="en-US" b="1" dirty="0">
              <a:sym typeface="Wingdings" pitchFamily="2" charset="2"/>
            </a:endParaRPr>
          </a:p>
          <a:p>
            <a:r>
              <a:rPr lang="en-US" b="1" dirty="0" smtClean="0">
                <a:sym typeface="Wingdings" pitchFamily="2" charset="2"/>
              </a:rPr>
              <a:t>Lincoln 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“…but let us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judge not</a:t>
            </a:r>
            <a:r>
              <a:rPr lang="en-US" b="1" dirty="0" smtClean="0">
                <a:sym typeface="Wingdings" pitchFamily="2" charset="2"/>
              </a:rPr>
              <a:t>, that we be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not judged</a:t>
            </a:r>
            <a:r>
              <a:rPr lang="en-US" b="1" dirty="0" smtClean="0">
                <a:sym typeface="Wingdings" pitchFamily="2" charset="2"/>
              </a:rPr>
              <a:t>” (Lines 36-37)</a:t>
            </a:r>
          </a:p>
        </p:txBody>
      </p:sp>
    </p:spTree>
    <p:extLst>
      <p:ext uri="{BB962C8B-B14F-4D97-AF65-F5344CB8AC3E}">
        <p14:creationId xmlns:p14="http://schemas.microsoft.com/office/powerpoint/2010/main" val="184133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204</TotalTime>
  <Words>781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Apothecary</vt:lpstr>
      <vt:lpstr>Intro to  Rhetorical devices</vt:lpstr>
      <vt:lpstr>Familiar with…</vt:lpstr>
      <vt:lpstr>Juxtaposition </vt:lpstr>
      <vt:lpstr>Antithesis </vt:lpstr>
      <vt:lpstr>PARALLELISM </vt:lpstr>
      <vt:lpstr>Repetition </vt:lpstr>
      <vt:lpstr>Polysyndeton </vt:lpstr>
      <vt:lpstr>Anaphora</vt:lpstr>
      <vt:lpstr>Chiasmus</vt:lpstr>
      <vt:lpstr>Allusion</vt:lpstr>
      <vt:lpstr>SAMPLE THESIS</vt:lpstr>
      <vt:lpstr>Tips for the Analysis </vt:lpstr>
    </vt:vector>
  </TitlesOfParts>
  <Company>Anoka-Hennepin 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 Rhetorical devices</dc:title>
  <dc:creator>user</dc:creator>
  <cp:lastModifiedBy>user</cp:lastModifiedBy>
  <cp:revision>11</cp:revision>
  <dcterms:created xsi:type="dcterms:W3CDTF">2013-09-10T13:06:27Z</dcterms:created>
  <dcterms:modified xsi:type="dcterms:W3CDTF">2014-09-15T12:23:41Z</dcterms:modified>
</cp:coreProperties>
</file>